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12192000"/>
  <p:embeddedFontLst>
    <p:embeddedFont>
      <p:font typeface="Fraunces Black" panose="020B0604020202020204" charset="0"/>
      <p:bold r:id="rId12"/>
      <p:boldItalic r:id="rId13"/>
    </p:embeddedFont>
    <p:embeddedFont>
      <p:font typeface="Proxima Nova" panose="020B060402020202020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hVUcXKmr5kjBxeLBQFuHYC9VM+d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914400"/>
            <a:ext cx="4572225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" name="Google Shape;9;p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Welcome attendees. Set expectations: today we'll cover what's shipping July 1st, do a live walkthrough of the new self-service branding admin tools, and preview what's coming next on the roadmap — including how customers can get involved in discovery.</a:t>
            </a:r>
            <a:endParaRPr/>
          </a:p>
        </p:txBody>
      </p:sp>
      <p:sp>
        <p:nvSpPr>
          <p:cNvPr id="10" name="Google Shape;10;p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" name="Google Shape;20;p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Quick overview of the four sections. Keep this brief — 30 seconds.</a:t>
            </a:r>
            <a:endParaRPr/>
          </a:p>
        </p:txBody>
      </p:sp>
      <p:sp>
        <p:nvSpPr>
          <p:cNvPr id="21" name="Google Shape;21;p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" name="Google Shape;45;p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the big behind-the-scenes platform shift — frame it as low-risk for customers since workflows don't change. Mention tickets BIO-484/485/486/521/532/390/395/396/400/413 if asked for detail.</a:t>
            </a:r>
            <a:endParaRPr/>
          </a:p>
        </p:txBody>
      </p:sp>
      <p:sp>
        <p:nvSpPr>
          <p:cNvPr id="46" name="Google Shape;46;p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6" name="Google Shape;66;p4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 up the live demo: 'Let's go take a look at this live.' Transition to the admin walkthrough mockup or live screen share.</a:t>
            </a:r>
            <a:endParaRPr/>
          </a:p>
        </p:txBody>
      </p:sp>
      <p:sp>
        <p:nvSpPr>
          <p:cNvPr id="67" name="Google Shape;67;p4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6" name="Google Shape;96;p5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live screenshot from staging — the Classic (ET) design detail view. Walk through: breadcrumb shows Administration &gt; Manage Designs &amp; Colors &gt; Classic (ET). Point out the Make Inactive / Cancel changes / Save changes actions, the Template Fonts dropdowns (Headings/Body), and the Template Colors section — the 'Use default colors' checkbox, Primary and Secondary color fields with HEX/RGB/CMYK shown beneath each swatch.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POINT OUT CMYK / CONFIRM with External Print House we are looking good for printing/ please submit ticket if any issues with the coloring so we can address promptly. NOTE: All colors must be CMYK to keep to PDF as CMYK (when mix then default = RGB). </a:t>
            </a:r>
            <a:endParaRPr/>
          </a:p>
        </p:txBody>
      </p:sp>
      <p:sp>
        <p:nvSpPr>
          <p:cNvPr id="97" name="Google Shape;97;p5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7" name="Google Shape;107;p6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the slide to slow down on. Encourage anyone unsure about their queue to flag it during Q&amp;A or follow up with CS directly.</a:t>
            </a:r>
            <a:endParaRPr/>
          </a:p>
        </p:txBody>
      </p:sp>
      <p:sp>
        <p:nvSpPr>
          <p:cNvPr id="108" name="Google Shape;108;p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9" name="Google Shape;129;p7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the headline roadmap item. Emphasize the pain points being solved: dependency on Cropping Services and repeated full proof runs for tiny tweaks. IDEALLY Targeted for August.</a:t>
            </a:r>
            <a:endParaRPr/>
          </a:p>
        </p:txBody>
      </p:sp>
      <p:sp>
        <p:nvSpPr>
          <p:cNvPr id="130" name="Google Shape;130;p7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9" name="Google Shape;159;p8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Make a clear ask here: these are open for discovery, and we want customer voices. Point them to CS to sign up.</a:t>
            </a:r>
            <a:endParaRPr/>
          </a:p>
        </p:txBody>
      </p:sp>
      <p:sp>
        <p:nvSpPr>
          <p:cNvPr id="160" name="Google Shape;160;p8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2" name="Google Shape;192;p9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Open the floor for Q&amp;A. Have the legacy vendor cutover slide and the August roadmap slide ready to jump back to if questions land there.</a:t>
            </a:r>
            <a:endParaRPr/>
          </a:p>
        </p:txBody>
      </p:sp>
      <p:sp>
        <p:nvSpPr>
          <p:cNvPr id="193" name="Google Shape;193;p9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calendar.app.google/hAujDNCkoPHbuDKn6" TargetMode="External"/><Relationship Id="rId3" Type="http://schemas.openxmlformats.org/officeDocument/2006/relationships/image" Target="../media/image16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calendar.app.google/hAujDNCkoPHbuDKn6" TargetMode="External"/><Relationship Id="rId4" Type="http://schemas.openxmlformats.org/officeDocument/2006/relationships/hyperlink" Target="mailto:support.impact@evertrue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1" descr="/home/claude/assets/bg_purpl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6152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1" descr="/home/claude/assets/logo_full_color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77640" y="1417320"/>
            <a:ext cx="4206240" cy="963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1" descr="/home/claude/assets/squiggl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49240" y="2545157"/>
            <a:ext cx="1463040" cy="21859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"/>
          <p:cNvSpPr/>
          <p:nvPr/>
        </p:nvSpPr>
        <p:spPr>
          <a:xfrm>
            <a:off x="0" y="3246120"/>
            <a:ext cx="121615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51F99"/>
              </a:buClr>
              <a:buSzPts val="1400"/>
              <a:buFont typeface="Proxima Nova"/>
              <a:buNone/>
            </a:pPr>
            <a:r>
              <a:rPr lang="en-US" sz="1400" b="1" i="0" u="none" strike="noStrike" cap="none">
                <a:solidFill>
                  <a:srgbClr val="451F99"/>
                </a:solidFill>
                <a:latin typeface="Proxima Nova"/>
                <a:ea typeface="Proxima Nova"/>
                <a:cs typeface="Proxima Nova"/>
                <a:sym typeface="Proxima Nova"/>
              </a:rPr>
              <a:t>IMPACT PRODUCT WEBINAR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1"/>
          <p:cNvSpPr/>
          <p:nvPr/>
        </p:nvSpPr>
        <p:spPr>
          <a:xfrm>
            <a:off x="594360" y="3611880"/>
            <a:ext cx="10972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4000"/>
              <a:buFont typeface="Fraunces Black"/>
              <a:buNone/>
            </a:pPr>
            <a:r>
              <a:rPr lang="en-US" sz="4000" b="1" i="0" u="none" strike="noStrike" cap="none">
                <a:solidFill>
                  <a:srgbClr val="242436"/>
                </a:solidFill>
                <a:latin typeface="Fraunces Black"/>
                <a:ea typeface="Fraunces Black"/>
                <a:cs typeface="Fraunces Black"/>
                <a:sym typeface="Fraunces Black"/>
              </a:rPr>
              <a:t>What's New in Impact</a:t>
            </a: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822960" y="4434840"/>
            <a:ext cx="1051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1700"/>
              <a:buFont typeface="Proxima Nova"/>
              <a:buNone/>
            </a:pPr>
            <a:r>
              <a:rPr lang="en-US" sz="1700" b="0" i="0" u="none" strike="noStrike" cap="none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Release Highlights, Admin Branding Tools &amp; What's Next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"/>
          <p:cNvSpPr/>
          <p:nvPr/>
        </p:nvSpPr>
        <p:spPr>
          <a:xfrm>
            <a:off x="548640" y="41148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51F99"/>
              </a:buClr>
              <a:buSzPts val="1300"/>
              <a:buFont typeface="Proxima Nova"/>
              <a:buNone/>
            </a:pPr>
            <a:r>
              <a:rPr lang="en-US" sz="1300" b="1">
                <a:solidFill>
                  <a:srgbClr val="451F99"/>
                </a:solidFill>
                <a:latin typeface="Proxima Nova"/>
                <a:ea typeface="Proxima Nova"/>
                <a:cs typeface="Proxima Nova"/>
                <a:sym typeface="Proxima Nova"/>
              </a:rPr>
              <a:t>AGENDA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548640" y="77724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3000"/>
              <a:buFont typeface="Fraunces Black"/>
              <a:buNone/>
            </a:pPr>
            <a:r>
              <a:rPr lang="en-US" sz="3000" b="1">
                <a:solidFill>
                  <a:srgbClr val="242436"/>
                </a:solidFill>
                <a:latin typeface="Fraunces Black"/>
                <a:ea typeface="Fraunces Black"/>
                <a:cs typeface="Fraunces Black"/>
                <a:sym typeface="Fraunces Black"/>
              </a:rPr>
              <a:t>What We'll Cover Today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548640" y="1828800"/>
            <a:ext cx="5349240" cy="1965960"/>
          </a:xfrm>
          <a:prstGeom prst="roundRect">
            <a:avLst>
              <a:gd name="adj" fmla="val 3721"/>
            </a:avLst>
          </a:prstGeom>
          <a:solidFill>
            <a:srgbClr val="F7E9DB"/>
          </a:solidFill>
          <a:ln>
            <a:noFill/>
          </a:ln>
          <a:effectLst>
            <a:outerShdw blurRad="76200" dist="25400" dir="2700000" algn="bl" rotWithShape="0">
              <a:srgbClr val="000000">
                <a:alpha val="7843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2"/>
          <p:cNvSpPr/>
          <p:nvPr/>
        </p:nvSpPr>
        <p:spPr>
          <a:xfrm>
            <a:off x="868680" y="2148840"/>
            <a:ext cx="685800" cy="685800"/>
          </a:xfrm>
          <a:prstGeom prst="ellipse">
            <a:avLst/>
          </a:prstGeom>
          <a:solidFill>
            <a:srgbClr val="0D6F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" name="Google Shape;27;p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6988" y="2327148"/>
            <a:ext cx="329184" cy="32918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"/>
          <p:cNvSpPr/>
          <p:nvPr/>
        </p:nvSpPr>
        <p:spPr>
          <a:xfrm>
            <a:off x="1737360" y="2121408"/>
            <a:ext cx="388620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1600"/>
              <a:buFont typeface="Proxima Nova"/>
              <a:buNone/>
            </a:pPr>
            <a:r>
              <a:rPr lang="en-US" sz="1600" b="1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In-House PDF Rendering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1737360" y="2542032"/>
            <a:ext cx="388620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6B80"/>
              </a:buClr>
              <a:buSzPts val="1250"/>
              <a:buFont typeface="Proxima Nova"/>
              <a:buNone/>
            </a:pPr>
            <a:r>
              <a:rPr lang="en-US" sz="125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Full migration off the legacy vendor engine — what changes and what stays the same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6263640" y="1828800"/>
            <a:ext cx="5349240" cy="1965960"/>
          </a:xfrm>
          <a:prstGeom prst="roundRect">
            <a:avLst>
              <a:gd name="adj" fmla="val 3721"/>
            </a:avLst>
          </a:prstGeom>
          <a:solidFill>
            <a:srgbClr val="F7E9DB"/>
          </a:solidFill>
          <a:ln>
            <a:noFill/>
          </a:ln>
          <a:effectLst>
            <a:outerShdw blurRad="76200" dist="25400" dir="2700000" algn="bl" rotWithShape="0">
              <a:srgbClr val="000000">
                <a:alpha val="7843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6583680" y="2148840"/>
            <a:ext cx="685800" cy="685800"/>
          </a:xfrm>
          <a:prstGeom prst="ellipse">
            <a:avLst/>
          </a:prstGeom>
          <a:solidFill>
            <a:srgbClr val="995CD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" name="Google Shape;32;p2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1988" y="2327148"/>
            <a:ext cx="329184" cy="329184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2"/>
          <p:cNvSpPr/>
          <p:nvPr/>
        </p:nvSpPr>
        <p:spPr>
          <a:xfrm>
            <a:off x="7452360" y="2121408"/>
            <a:ext cx="388620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1600"/>
              <a:buFont typeface="Proxima Nova"/>
              <a:buNone/>
            </a:pPr>
            <a:r>
              <a:rPr lang="en-US" sz="1600" b="1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Self-Service Designs &amp; Colors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7452360" y="2542032"/>
            <a:ext cx="388620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6B80"/>
              </a:buClr>
              <a:buSzPts val="1250"/>
              <a:buFont typeface="Proxima Nova"/>
              <a:buNone/>
            </a:pPr>
            <a:r>
              <a:rPr lang="en-US" sz="125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Live walkthrough of the new branding admin experience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" name="Google Shape;35;p2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46988" y="4658868"/>
            <a:ext cx="329184" cy="329184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2"/>
          <p:cNvSpPr/>
          <p:nvPr/>
        </p:nvSpPr>
        <p:spPr>
          <a:xfrm>
            <a:off x="3406140" y="4197765"/>
            <a:ext cx="5349240" cy="1965960"/>
          </a:xfrm>
          <a:prstGeom prst="roundRect">
            <a:avLst>
              <a:gd name="adj" fmla="val 3721"/>
            </a:avLst>
          </a:prstGeom>
          <a:solidFill>
            <a:srgbClr val="F7E9DB"/>
          </a:solidFill>
          <a:ln>
            <a:noFill/>
          </a:ln>
          <a:effectLst>
            <a:outerShdw blurRad="76200" dist="25400" dir="2700000" algn="bl" rotWithShape="0">
              <a:srgbClr val="000000">
                <a:alpha val="7843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3579207" y="4627533"/>
            <a:ext cx="685800" cy="685800"/>
          </a:xfrm>
          <a:prstGeom prst="ellipse">
            <a:avLst/>
          </a:prstGeom>
          <a:solidFill>
            <a:srgbClr val="FF946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" name="Google Shape;38;p2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57515" y="4823460"/>
            <a:ext cx="329184" cy="329184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2"/>
          <p:cNvSpPr/>
          <p:nvPr/>
        </p:nvSpPr>
        <p:spPr>
          <a:xfrm>
            <a:off x="4528620" y="4448566"/>
            <a:ext cx="38862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1600"/>
              <a:buFont typeface="Proxima Nova"/>
              <a:buNone/>
            </a:pPr>
            <a:r>
              <a:rPr lang="en-US" sz="1600" b="1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What's Next on the Roadmap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4528630" y="4846307"/>
            <a:ext cx="38862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6B80"/>
              </a:buClr>
              <a:buSzPts val="1250"/>
              <a:buFont typeface="Proxima Nova"/>
              <a:buNone/>
            </a:pPr>
            <a:r>
              <a:rPr lang="en-US" sz="125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August template UX improvements + items open for customer feedback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" name="Google Shape;41;p2" descr="/home/claude/assets/logo_small_dark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600700" y="6473952"/>
            <a:ext cx="960120" cy="123765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2"/>
          <p:cNvSpPr/>
          <p:nvPr/>
        </p:nvSpPr>
        <p:spPr>
          <a:xfrm>
            <a:off x="11430000" y="6355080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B6B80"/>
              </a:buClr>
              <a:buSzPts val="1000"/>
              <a:buFont typeface="Proxima Nova"/>
              <a:buNone/>
            </a:pPr>
            <a:r>
              <a:rPr lang="en-US" sz="100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2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3" descr="/home/claude/assets/bg_dar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6152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3"/>
          <p:cNvSpPr/>
          <p:nvPr/>
        </p:nvSpPr>
        <p:spPr>
          <a:xfrm>
            <a:off x="548640" y="41148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8C0FF"/>
              </a:buClr>
              <a:buSzPts val="1300"/>
              <a:buFont typeface="Proxima Nova"/>
              <a:buNone/>
            </a:pPr>
            <a:r>
              <a:rPr lang="en-US" sz="1300" b="1">
                <a:solidFill>
                  <a:srgbClr val="D8C0FF"/>
                </a:solidFill>
                <a:latin typeface="Proxima Nova"/>
                <a:ea typeface="Proxima Nova"/>
                <a:cs typeface="Proxima Nova"/>
                <a:sym typeface="Proxima Nova"/>
              </a:rPr>
              <a:t>NEW FEATURE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3"/>
          <p:cNvSpPr/>
          <p:nvPr/>
        </p:nvSpPr>
        <p:spPr>
          <a:xfrm>
            <a:off x="548640" y="1371600"/>
            <a:ext cx="914400" cy="914400"/>
          </a:xfrm>
          <a:prstGeom prst="ellipse">
            <a:avLst/>
          </a:prstGeom>
          <a:solidFill>
            <a:srgbClr val="0D6F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" name="Google Shape;51;p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6384" y="1609344"/>
            <a:ext cx="438912" cy="438912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3"/>
          <p:cNvSpPr/>
          <p:nvPr/>
        </p:nvSpPr>
        <p:spPr>
          <a:xfrm>
            <a:off x="548640" y="2468880"/>
            <a:ext cx="105156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Fraunces Black"/>
              <a:buNone/>
            </a:pPr>
            <a:r>
              <a:rPr lang="en-US" sz="2900" b="1">
                <a:solidFill>
                  <a:srgbClr val="FFFFFF"/>
                </a:solidFill>
                <a:latin typeface="Fraunces Black"/>
                <a:ea typeface="Fraunces Black"/>
                <a:cs typeface="Fraunces Black"/>
                <a:sym typeface="Fraunces Black"/>
              </a:rPr>
              <a:t>In-House PDF Rendering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3"/>
          <p:cNvSpPr/>
          <p:nvPr/>
        </p:nvSpPr>
        <p:spPr>
          <a:xfrm>
            <a:off x="548640" y="3108960"/>
            <a:ext cx="667512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8C0FF"/>
              </a:buClr>
              <a:buSzPts val="1500"/>
              <a:buFont typeface="Proxima Nova"/>
              <a:buNone/>
            </a:pPr>
            <a:r>
              <a:rPr lang="en-US" sz="1600">
                <a:solidFill>
                  <a:srgbClr val="D8C0FF"/>
                </a:solidFill>
                <a:latin typeface="Proxima Nova"/>
                <a:ea typeface="Proxima Nova"/>
                <a:cs typeface="Proxima Nova"/>
                <a:sym typeface="Proxima Nova"/>
              </a:rPr>
              <a:t>Impact has fully migrated report PDF generation away from the legacy third-party vendor engine to EverTrue's own in-house renderer.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3"/>
          <p:cNvSpPr/>
          <p:nvPr/>
        </p:nvSpPr>
        <p:spPr>
          <a:xfrm>
            <a:off x="7223740" y="3209544"/>
            <a:ext cx="146400" cy="146400"/>
          </a:xfrm>
          <a:prstGeom prst="ellipse">
            <a:avLst/>
          </a:prstGeom>
          <a:solidFill>
            <a:srgbClr val="5FCEB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3"/>
          <p:cNvSpPr/>
          <p:nvPr/>
        </p:nvSpPr>
        <p:spPr>
          <a:xfrm>
            <a:off x="7680960" y="3154680"/>
            <a:ext cx="3931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Proxima Nova"/>
              <a:buNone/>
            </a:pPr>
            <a:r>
              <a:rPr lang="en-US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PDFs generated, stored &amp; delivered entirely within EverTrue — no external dependency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3"/>
          <p:cNvSpPr/>
          <p:nvPr/>
        </p:nvSpPr>
        <p:spPr>
          <a:xfrm>
            <a:off x="7260240" y="3959352"/>
            <a:ext cx="146400" cy="146400"/>
          </a:xfrm>
          <a:prstGeom prst="ellipse">
            <a:avLst/>
          </a:prstGeom>
          <a:solidFill>
            <a:srgbClr val="5FCEB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3"/>
          <p:cNvSpPr/>
          <p:nvPr/>
        </p:nvSpPr>
        <p:spPr>
          <a:xfrm>
            <a:off x="7680960" y="3904488"/>
            <a:ext cx="3931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Proxima Nova"/>
              <a:buNone/>
            </a:pPr>
            <a:r>
              <a:rPr lang="en-US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Existing workflows (uploads, templates, proofing, batches) work exactly as before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3"/>
          <p:cNvSpPr/>
          <p:nvPr/>
        </p:nvSpPr>
        <p:spPr>
          <a:xfrm>
            <a:off x="7260240" y="4709173"/>
            <a:ext cx="146400" cy="146400"/>
          </a:xfrm>
          <a:prstGeom prst="ellipse">
            <a:avLst/>
          </a:prstGeom>
          <a:solidFill>
            <a:srgbClr val="5FCEB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3"/>
          <p:cNvSpPr/>
          <p:nvPr/>
        </p:nvSpPr>
        <p:spPr>
          <a:xfrm>
            <a:off x="7680960" y="4654296"/>
            <a:ext cx="3931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Proxima Nova"/>
              <a:buNone/>
            </a:pPr>
            <a:r>
              <a:rPr lang="en-US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Validated with Early Adopter institutions ahead of general release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3"/>
          <p:cNvSpPr/>
          <p:nvPr/>
        </p:nvSpPr>
        <p:spPr>
          <a:xfrm>
            <a:off x="7260240" y="5458993"/>
            <a:ext cx="146400" cy="146400"/>
          </a:xfrm>
          <a:prstGeom prst="ellipse">
            <a:avLst/>
          </a:prstGeom>
          <a:solidFill>
            <a:srgbClr val="5FCEB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3"/>
          <p:cNvSpPr/>
          <p:nvPr/>
        </p:nvSpPr>
        <p:spPr>
          <a:xfrm>
            <a:off x="7680960" y="5404104"/>
            <a:ext cx="3931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Proxima Nova"/>
              <a:buNone/>
            </a:pPr>
            <a:r>
              <a:rPr lang="en-US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Foundation for faster improvements to report quality &amp; design flexibility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" name="Google Shape;62;p3" descr="/home/claude/assets/logo_small_dark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00700" y="6473952"/>
            <a:ext cx="960120" cy="12376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3"/>
          <p:cNvSpPr/>
          <p:nvPr/>
        </p:nvSpPr>
        <p:spPr>
          <a:xfrm>
            <a:off x="11430000" y="6355080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B38CEB"/>
              </a:buClr>
              <a:buSzPts val="1000"/>
              <a:buFont typeface="Proxima Nova"/>
              <a:buNone/>
            </a:pPr>
            <a:r>
              <a:rPr lang="en-US" sz="1000">
                <a:solidFill>
                  <a:srgbClr val="B38CEB"/>
                </a:solidFill>
                <a:latin typeface="Proxima Nova"/>
                <a:ea typeface="Proxima Nova"/>
                <a:cs typeface="Proxima Nova"/>
                <a:sym typeface="Proxima Nova"/>
              </a:rPr>
              <a:t>3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"/>
          <p:cNvSpPr/>
          <p:nvPr/>
        </p:nvSpPr>
        <p:spPr>
          <a:xfrm>
            <a:off x="548640" y="41148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51F99"/>
              </a:buClr>
              <a:buSzPts val="1300"/>
              <a:buFont typeface="Proxima Nova"/>
              <a:buNone/>
            </a:pPr>
            <a:r>
              <a:rPr lang="en-US" sz="1300" b="1">
                <a:solidFill>
                  <a:srgbClr val="451F99"/>
                </a:solidFill>
                <a:latin typeface="Proxima Nova"/>
                <a:ea typeface="Proxima Nova"/>
                <a:cs typeface="Proxima Nova"/>
                <a:sym typeface="Proxima Nova"/>
              </a:rPr>
              <a:t>NEW FEATURE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4"/>
          <p:cNvSpPr/>
          <p:nvPr/>
        </p:nvSpPr>
        <p:spPr>
          <a:xfrm>
            <a:off x="548640" y="777240"/>
            <a:ext cx="105156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2800"/>
              <a:buFont typeface="Fraunces Black"/>
              <a:buNone/>
            </a:pPr>
            <a:r>
              <a:rPr lang="en-US" sz="2800" b="1">
                <a:solidFill>
                  <a:srgbClr val="242436"/>
                </a:solidFill>
                <a:latin typeface="Fraunces Black"/>
                <a:ea typeface="Fraunces Black"/>
                <a:cs typeface="Fraunces Black"/>
                <a:sym typeface="Fraunces Black"/>
              </a:rPr>
              <a:t>Self-Service Manage Designs &amp; Colors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4"/>
          <p:cNvSpPr/>
          <p:nvPr/>
        </p:nvSpPr>
        <p:spPr>
          <a:xfrm>
            <a:off x="548640" y="1417320"/>
            <a:ext cx="9601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6B80"/>
              </a:buClr>
              <a:buSzPts val="1500"/>
              <a:buFont typeface="Proxima Nova"/>
              <a:buNone/>
            </a:pPr>
            <a:r>
              <a:rPr lang="en-US" sz="150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Customer admins can now manage report designs and brand colors directly — no EverTrue support ticket required.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4"/>
          <p:cNvSpPr/>
          <p:nvPr/>
        </p:nvSpPr>
        <p:spPr>
          <a:xfrm>
            <a:off x="548640" y="2240280"/>
            <a:ext cx="2526030" cy="3291840"/>
          </a:xfrm>
          <a:prstGeom prst="roundRect">
            <a:avLst>
              <a:gd name="adj" fmla="val 2896"/>
            </a:avLst>
          </a:prstGeom>
          <a:solidFill>
            <a:srgbClr val="F7E9DB"/>
          </a:solidFill>
          <a:ln>
            <a:noFill/>
          </a:ln>
          <a:effectLst>
            <a:outerShdw blurRad="76200" dist="25400" dir="2700000" algn="bl" rotWithShape="0">
              <a:srgbClr val="000000">
                <a:alpha val="7843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4"/>
          <p:cNvSpPr/>
          <p:nvPr/>
        </p:nvSpPr>
        <p:spPr>
          <a:xfrm>
            <a:off x="1491615" y="2560320"/>
            <a:ext cx="640080" cy="640080"/>
          </a:xfrm>
          <a:prstGeom prst="ellipse">
            <a:avLst/>
          </a:prstGeom>
          <a:solidFill>
            <a:srgbClr val="995CD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" name="Google Shape;74;p4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58036" y="2726741"/>
            <a:ext cx="307238" cy="307238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4"/>
          <p:cNvSpPr/>
          <p:nvPr/>
        </p:nvSpPr>
        <p:spPr>
          <a:xfrm>
            <a:off x="731520" y="3383280"/>
            <a:ext cx="216027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1350"/>
              <a:buFont typeface="Proxima Nova"/>
              <a:buNone/>
            </a:pPr>
            <a:r>
              <a:rPr lang="en-US" sz="1350" b="1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Designs Tab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4"/>
          <p:cNvSpPr/>
          <p:nvPr/>
        </p:nvSpPr>
        <p:spPr>
          <a:xfrm>
            <a:off x="731520" y="3931920"/>
            <a:ext cx="216027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B6B80"/>
              </a:buClr>
              <a:buSzPts val="1100"/>
              <a:buFont typeface="Proxima Nova"/>
              <a:buNone/>
            </a:pPr>
            <a:r>
              <a:rPr lang="en-US" sz="110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View &amp; configure each design — fonts, colors, active/inactive status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4"/>
          <p:cNvSpPr/>
          <p:nvPr/>
        </p:nvSpPr>
        <p:spPr>
          <a:xfrm>
            <a:off x="3394710" y="2240280"/>
            <a:ext cx="2526030" cy="3291840"/>
          </a:xfrm>
          <a:prstGeom prst="roundRect">
            <a:avLst>
              <a:gd name="adj" fmla="val 2896"/>
            </a:avLst>
          </a:prstGeom>
          <a:solidFill>
            <a:srgbClr val="F7E9DB"/>
          </a:solidFill>
          <a:ln>
            <a:noFill/>
          </a:ln>
          <a:effectLst>
            <a:outerShdw blurRad="76200" dist="25400" dir="2700000" algn="bl" rotWithShape="0">
              <a:srgbClr val="000000">
                <a:alpha val="7843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4"/>
          <p:cNvSpPr/>
          <p:nvPr/>
        </p:nvSpPr>
        <p:spPr>
          <a:xfrm>
            <a:off x="4337685" y="2560320"/>
            <a:ext cx="640080" cy="640080"/>
          </a:xfrm>
          <a:prstGeom prst="ellipse">
            <a:avLst/>
          </a:prstGeom>
          <a:solidFill>
            <a:srgbClr val="445BF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9" name="Google Shape;79;p4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04106" y="2726741"/>
            <a:ext cx="307238" cy="307238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4"/>
          <p:cNvSpPr/>
          <p:nvPr/>
        </p:nvSpPr>
        <p:spPr>
          <a:xfrm>
            <a:off x="3577590" y="3383280"/>
            <a:ext cx="216027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1350"/>
              <a:buFont typeface="Proxima Nova"/>
              <a:buNone/>
            </a:pPr>
            <a:r>
              <a:rPr lang="en-US" sz="1350" b="1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Template Fonts &amp; Colors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4"/>
          <p:cNvSpPr/>
          <p:nvPr/>
        </p:nvSpPr>
        <p:spPr>
          <a:xfrm>
            <a:off x="3577590" y="3931920"/>
            <a:ext cx="216027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B6B80"/>
              </a:buClr>
              <a:buSzPts val="1100"/>
              <a:buFont typeface="Proxima Nova"/>
              <a:buNone/>
            </a:pPr>
            <a:r>
              <a:rPr lang="en-US" sz="110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Set heading/body fonts and Primary, Secondary, Body colors per design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4"/>
          <p:cNvSpPr/>
          <p:nvPr/>
        </p:nvSpPr>
        <p:spPr>
          <a:xfrm>
            <a:off x="6240780" y="2240280"/>
            <a:ext cx="2526030" cy="3291840"/>
          </a:xfrm>
          <a:prstGeom prst="roundRect">
            <a:avLst>
              <a:gd name="adj" fmla="val 2896"/>
            </a:avLst>
          </a:prstGeom>
          <a:solidFill>
            <a:srgbClr val="F7E9DB"/>
          </a:solidFill>
          <a:ln>
            <a:noFill/>
          </a:ln>
          <a:effectLst>
            <a:outerShdw blurRad="76200" dist="25400" dir="2700000" algn="bl" rotWithShape="0">
              <a:srgbClr val="000000">
                <a:alpha val="7843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4"/>
          <p:cNvSpPr/>
          <p:nvPr/>
        </p:nvSpPr>
        <p:spPr>
          <a:xfrm>
            <a:off x="7183755" y="2560320"/>
            <a:ext cx="640080" cy="640080"/>
          </a:xfrm>
          <a:prstGeom prst="ellipse">
            <a:avLst/>
          </a:prstGeom>
          <a:solidFill>
            <a:srgbClr val="0089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" name="Google Shape;84;p4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50176" y="2726741"/>
            <a:ext cx="307238" cy="307238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4"/>
          <p:cNvSpPr/>
          <p:nvPr/>
        </p:nvSpPr>
        <p:spPr>
          <a:xfrm>
            <a:off x="6423660" y="3383280"/>
            <a:ext cx="216027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1350"/>
              <a:buFont typeface="Proxima Nova"/>
              <a:buNone/>
            </a:pPr>
            <a:r>
              <a:rPr lang="en-US" sz="1350" b="1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HEX / RGB / CMYK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4"/>
          <p:cNvSpPr/>
          <p:nvPr/>
        </p:nvSpPr>
        <p:spPr>
          <a:xfrm>
            <a:off x="6423660" y="3931920"/>
            <a:ext cx="216027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B6B80"/>
              </a:buClr>
              <a:buSzPts val="1100"/>
              <a:buFont typeface="Proxima Nova"/>
              <a:buNone/>
            </a:pPr>
            <a:r>
              <a:rPr lang="en-US" sz="110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Live color preview with all three formats shown for print accuracy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4"/>
          <p:cNvSpPr/>
          <p:nvPr/>
        </p:nvSpPr>
        <p:spPr>
          <a:xfrm>
            <a:off x="9086850" y="2240280"/>
            <a:ext cx="2526030" cy="3291840"/>
          </a:xfrm>
          <a:prstGeom prst="roundRect">
            <a:avLst>
              <a:gd name="adj" fmla="val 2896"/>
            </a:avLst>
          </a:prstGeom>
          <a:solidFill>
            <a:srgbClr val="F7E9DB"/>
          </a:solidFill>
          <a:ln>
            <a:noFill/>
          </a:ln>
          <a:effectLst>
            <a:outerShdw blurRad="76200" dist="25400" dir="2700000" algn="bl" rotWithShape="0">
              <a:srgbClr val="000000">
                <a:alpha val="7843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10029825" y="2560320"/>
            <a:ext cx="640080" cy="640080"/>
          </a:xfrm>
          <a:prstGeom prst="ellipse">
            <a:avLst/>
          </a:prstGeom>
          <a:solidFill>
            <a:srgbClr val="FF946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" name="Google Shape;89;p4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196246" y="2726741"/>
            <a:ext cx="307238" cy="307238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4"/>
          <p:cNvSpPr/>
          <p:nvPr/>
        </p:nvSpPr>
        <p:spPr>
          <a:xfrm>
            <a:off x="9269730" y="3383280"/>
            <a:ext cx="216027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1350"/>
              <a:buFont typeface="Proxima Nova"/>
              <a:buNone/>
            </a:pPr>
            <a:r>
              <a:rPr lang="en-US" sz="1350" b="1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Default Colors Tab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9269730" y="3931920"/>
            <a:ext cx="216027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B6B80"/>
              </a:buClr>
              <a:buSzPts val="1100"/>
              <a:buFont typeface="Proxima Nova"/>
              <a:buNone/>
            </a:pPr>
            <a:r>
              <a:rPr lang="en-US" sz="110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Org-wide brand colors that designs inherit unless overridden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Google Shape;92;p4" descr="/home/claude/assets/logo_small_dark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600700" y="6473952"/>
            <a:ext cx="960120" cy="12376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4"/>
          <p:cNvSpPr/>
          <p:nvPr/>
        </p:nvSpPr>
        <p:spPr>
          <a:xfrm>
            <a:off x="11430000" y="6355080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B6B80"/>
              </a:buClr>
              <a:buSzPts val="1000"/>
              <a:buFont typeface="Proxima Nova"/>
              <a:buNone/>
            </a:pPr>
            <a:r>
              <a:rPr lang="en-US" sz="100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4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9DB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"/>
          <p:cNvSpPr/>
          <p:nvPr/>
        </p:nvSpPr>
        <p:spPr>
          <a:xfrm>
            <a:off x="548640" y="41148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51F99"/>
              </a:buClr>
              <a:buSzPts val="1300"/>
              <a:buFont typeface="Proxima Nova"/>
              <a:buNone/>
            </a:pPr>
            <a:r>
              <a:rPr lang="en-US" sz="1300" b="1">
                <a:solidFill>
                  <a:srgbClr val="451F99"/>
                </a:solidFill>
                <a:latin typeface="Proxima Nova"/>
                <a:ea typeface="Proxima Nova"/>
                <a:cs typeface="Proxima Nova"/>
                <a:sym typeface="Proxima Nova"/>
              </a:rPr>
              <a:t>LIVE WALKTHROUGH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5"/>
          <p:cNvSpPr/>
          <p:nvPr/>
        </p:nvSpPr>
        <p:spPr>
          <a:xfrm>
            <a:off x="548640" y="73152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2400"/>
              <a:buFont typeface="Fraunces Black"/>
              <a:buNone/>
            </a:pPr>
            <a:r>
              <a:rPr lang="en-US" sz="2400" b="1">
                <a:solidFill>
                  <a:srgbClr val="242436"/>
                </a:solidFill>
                <a:latin typeface="Fraunces Black"/>
                <a:ea typeface="Fraunces Black"/>
                <a:cs typeface="Fraunces Black"/>
                <a:sym typeface="Fraunces Black"/>
              </a:rPr>
              <a:t>Admin View — Manage Designs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5"/>
          <p:cNvSpPr/>
          <p:nvPr/>
        </p:nvSpPr>
        <p:spPr>
          <a:xfrm>
            <a:off x="1164908" y="1362456"/>
            <a:ext cx="9831704" cy="4956048"/>
          </a:xfrm>
          <a:prstGeom prst="roundRect">
            <a:avLst>
              <a:gd name="adj" fmla="val 738"/>
            </a:avLst>
          </a:prstGeom>
          <a:solidFill>
            <a:srgbClr val="FFFFFF"/>
          </a:solidFill>
          <a:ln w="12700" cap="flat" cmpd="sng">
            <a:solidFill>
              <a:srgbClr val="E6DCCB"/>
            </a:solidFill>
            <a:prstDash val="solid"/>
            <a:round/>
            <a:headEnd type="none" w="sm" len="sm"/>
            <a:tailEnd type="none" w="sm" len="sm"/>
          </a:ln>
          <a:effectLst>
            <a:outerShdw blurRad="127000" dist="38100" dir="2700000" algn="bl" rotWithShape="0">
              <a:srgbClr val="000000">
                <a:alpha val="12156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5" descr="/home/claude/assets/staging_screenshot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9772" y="1417320"/>
            <a:ext cx="9721976" cy="4846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5" descr="/home/claude/assets/logo_small_dark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00700" y="6473952"/>
            <a:ext cx="960120" cy="12376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5"/>
          <p:cNvSpPr/>
          <p:nvPr/>
        </p:nvSpPr>
        <p:spPr>
          <a:xfrm>
            <a:off x="11430000" y="6355080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B6B80"/>
              </a:buClr>
              <a:buSzPts val="1000"/>
              <a:buFont typeface="Proxima Nova"/>
              <a:buNone/>
            </a:pPr>
            <a:r>
              <a:rPr lang="en-US" sz="100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5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"/>
          <p:cNvSpPr/>
          <p:nvPr/>
        </p:nvSpPr>
        <p:spPr>
          <a:xfrm>
            <a:off x="548650" y="411475"/>
            <a:ext cx="7315200" cy="3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2693D"/>
              </a:buClr>
              <a:buSzPts val="1300"/>
              <a:buFont typeface="Proxima Nova"/>
              <a:buNone/>
            </a:pPr>
            <a:r>
              <a:rPr lang="en-US" sz="1300" b="1">
                <a:solidFill>
                  <a:srgbClr val="C2693D"/>
                </a:solidFill>
                <a:latin typeface="Proxima Nova"/>
                <a:ea typeface="Proxima Nova"/>
                <a:cs typeface="Proxima Nova"/>
                <a:sym typeface="Proxima Nova"/>
              </a:rPr>
              <a:t>IMPORTANT — ACTION NEEDED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6"/>
          <p:cNvSpPr/>
          <p:nvPr/>
        </p:nvSpPr>
        <p:spPr>
          <a:xfrm>
            <a:off x="548638" y="1115390"/>
            <a:ext cx="822900" cy="812400"/>
          </a:xfrm>
          <a:prstGeom prst="ellipse">
            <a:avLst/>
          </a:prstGeom>
          <a:solidFill>
            <a:srgbClr val="FF946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2" name="Google Shape;112;p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595" y="1326632"/>
            <a:ext cx="395021" cy="389916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6"/>
          <p:cNvSpPr/>
          <p:nvPr/>
        </p:nvSpPr>
        <p:spPr>
          <a:xfrm>
            <a:off x="1523999" y="1268918"/>
            <a:ext cx="9144000" cy="5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2600"/>
              <a:buFont typeface="Fraunces Black"/>
              <a:buNone/>
            </a:pPr>
            <a:r>
              <a:rPr lang="en-US" sz="2600" b="1">
                <a:solidFill>
                  <a:srgbClr val="242436"/>
                </a:solidFill>
                <a:latin typeface="Fraunces Black"/>
                <a:ea typeface="Fraunces Black"/>
                <a:cs typeface="Fraunces Black"/>
                <a:sym typeface="Fraunces Black"/>
              </a:rPr>
              <a:t>Legacy Vendor Cutover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6"/>
          <p:cNvSpPr/>
          <p:nvPr/>
        </p:nvSpPr>
        <p:spPr>
          <a:xfrm>
            <a:off x="548650" y="2270797"/>
            <a:ext cx="10058400" cy="3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6B80"/>
              </a:buClr>
              <a:buSzPts val="1400"/>
              <a:buFont typeface="Proxima Nova"/>
              <a:buNone/>
            </a:pPr>
            <a:r>
              <a:rPr lang="en-US" sz="140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With the</a:t>
            </a:r>
            <a:r>
              <a:rPr lang="en-US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-US" sz="140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release today, the legacy vendor design engine is fully decommissioned.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6"/>
          <p:cNvSpPr/>
          <p:nvPr/>
        </p:nvSpPr>
        <p:spPr>
          <a:xfrm>
            <a:off x="548650" y="2965687"/>
            <a:ext cx="11064300" cy="704100"/>
          </a:xfrm>
          <a:prstGeom prst="roundRect">
            <a:avLst>
              <a:gd name="adj" fmla="val 4332"/>
            </a:avLst>
          </a:prstGeom>
          <a:solidFill>
            <a:srgbClr val="FDEEE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6"/>
          <p:cNvSpPr/>
          <p:nvPr/>
        </p:nvSpPr>
        <p:spPr>
          <a:xfrm>
            <a:off x="688150" y="2965687"/>
            <a:ext cx="2926200" cy="7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1350"/>
              <a:buFont typeface="Proxima Nova"/>
              <a:buNone/>
            </a:pPr>
            <a:r>
              <a:rPr lang="en-US" sz="1350" b="1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Reports in queue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6"/>
          <p:cNvSpPr/>
          <p:nvPr/>
        </p:nvSpPr>
        <p:spPr>
          <a:xfrm>
            <a:off x="3794767" y="2965687"/>
            <a:ext cx="7406700" cy="7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6B80"/>
              </a:buClr>
              <a:buSzPts val="1250"/>
              <a:buFont typeface="Proxima Nova"/>
              <a:buNone/>
            </a:pPr>
            <a:r>
              <a:rPr lang="en-US" sz="125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Legacy vendor batches in queue need review — approval may proceed without regeneration depending on stage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6"/>
          <p:cNvSpPr/>
          <p:nvPr/>
        </p:nvSpPr>
        <p:spPr>
          <a:xfrm>
            <a:off x="548613" y="3827725"/>
            <a:ext cx="11064300" cy="704100"/>
          </a:xfrm>
          <a:prstGeom prst="roundRect">
            <a:avLst>
              <a:gd name="adj" fmla="val 7692"/>
            </a:avLst>
          </a:prstGeom>
          <a:solidFill>
            <a:srgbClr val="FDEEE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6"/>
          <p:cNvSpPr/>
          <p:nvPr/>
        </p:nvSpPr>
        <p:spPr>
          <a:xfrm>
            <a:off x="688150" y="3669763"/>
            <a:ext cx="2926200" cy="7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1350"/>
              <a:buFont typeface="Proxima Nova"/>
              <a:buNone/>
            </a:pPr>
            <a:r>
              <a:rPr lang="en-US" sz="1350" b="1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Approval process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6"/>
          <p:cNvSpPr/>
          <p:nvPr/>
        </p:nvSpPr>
        <p:spPr>
          <a:xfrm>
            <a:off x="3794767" y="3751100"/>
            <a:ext cx="7406700" cy="7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6B80"/>
              </a:buClr>
              <a:buSzPts val="1250"/>
              <a:buFont typeface="Proxima Nova"/>
              <a:buNone/>
            </a:pPr>
            <a:r>
              <a:rPr lang="en-US" sz="125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Already-produced legacy vendor reports can move through approval without regeneration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6"/>
          <p:cNvSpPr/>
          <p:nvPr/>
        </p:nvSpPr>
        <p:spPr>
          <a:xfrm>
            <a:off x="548613" y="4621951"/>
            <a:ext cx="11064300" cy="704100"/>
          </a:xfrm>
          <a:prstGeom prst="roundRect">
            <a:avLst>
              <a:gd name="adj" fmla="val 7692"/>
            </a:avLst>
          </a:prstGeom>
          <a:solidFill>
            <a:srgbClr val="FDEEE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6"/>
          <p:cNvSpPr/>
          <p:nvPr/>
        </p:nvSpPr>
        <p:spPr>
          <a:xfrm>
            <a:off x="613900" y="4554113"/>
            <a:ext cx="2926200" cy="7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1350"/>
              <a:buFont typeface="Proxima Nova"/>
              <a:buNone/>
            </a:pPr>
            <a:r>
              <a:rPr lang="en-US" sz="1350" b="1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Copying prior-year batches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6"/>
          <p:cNvSpPr/>
          <p:nvPr/>
        </p:nvSpPr>
        <p:spPr>
          <a:xfrm>
            <a:off x="3794767" y="4618938"/>
            <a:ext cx="7406700" cy="7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6B80"/>
              </a:buClr>
              <a:buSzPts val="1250"/>
              <a:buFont typeface="Proxima Nova"/>
              <a:buNone/>
            </a:pPr>
            <a:r>
              <a:rPr lang="en-US" sz="125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Copying last year's legacy vendor batch for fall reporting will no longer be available — use Classic design going forward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6"/>
          <p:cNvSpPr/>
          <p:nvPr/>
        </p:nvSpPr>
        <p:spPr>
          <a:xfrm>
            <a:off x="777212" y="5597570"/>
            <a:ext cx="10607100" cy="5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51F99"/>
              </a:buClr>
              <a:buSzPts val="1250"/>
              <a:buFont typeface="Proxima Nova"/>
              <a:buNone/>
            </a:pPr>
            <a:r>
              <a:rPr lang="en-US" sz="1300" i="1">
                <a:solidFill>
                  <a:srgbClr val="451F99"/>
                </a:solidFill>
                <a:latin typeface="Proxima Nova"/>
                <a:ea typeface="Proxima Nova"/>
                <a:cs typeface="Proxima Nova"/>
                <a:sym typeface="Proxima Nova"/>
              </a:rPr>
              <a:t>Questions about your queue or fall reporting plan? Reach out to support.impact@evertrue.com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" name="Google Shape;125;p6" descr="/home/claude/assets/logo_small_dark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00705" y="6395593"/>
            <a:ext cx="960118" cy="12216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6"/>
          <p:cNvSpPr/>
          <p:nvPr/>
        </p:nvSpPr>
        <p:spPr>
          <a:xfrm>
            <a:off x="11430000" y="6278258"/>
            <a:ext cx="457200" cy="2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B6B80"/>
              </a:buClr>
              <a:buSzPts val="1000"/>
              <a:buFont typeface="Proxima Nova"/>
              <a:buNone/>
            </a:pPr>
            <a:r>
              <a:rPr lang="en-US" sz="100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6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"/>
          <p:cNvSpPr/>
          <p:nvPr/>
        </p:nvSpPr>
        <p:spPr>
          <a:xfrm>
            <a:off x="548640" y="41148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51F99"/>
              </a:buClr>
              <a:buSzPts val="1300"/>
              <a:buFont typeface="Proxima Nova"/>
              <a:buNone/>
            </a:pPr>
            <a:r>
              <a:rPr lang="en-US" sz="1300" b="1">
                <a:solidFill>
                  <a:srgbClr val="451F99"/>
                </a:solidFill>
                <a:latin typeface="Proxima Nova"/>
                <a:ea typeface="Proxima Nova"/>
                <a:cs typeface="Proxima Nova"/>
                <a:sym typeface="Proxima Nova"/>
              </a:rPr>
              <a:t>COMING SOON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7"/>
          <p:cNvSpPr/>
          <p:nvPr/>
        </p:nvSpPr>
        <p:spPr>
          <a:xfrm>
            <a:off x="548640" y="777240"/>
            <a:ext cx="105156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2700"/>
              <a:buFont typeface="Fraunces Black"/>
              <a:buNone/>
            </a:pPr>
            <a:r>
              <a:rPr lang="en-US" sz="2700" b="1">
                <a:solidFill>
                  <a:srgbClr val="242436"/>
                </a:solidFill>
                <a:latin typeface="Fraunces Black"/>
                <a:ea typeface="Fraunces Black"/>
                <a:cs typeface="Fraunces Black"/>
                <a:sym typeface="Fraunces Black"/>
              </a:rPr>
              <a:t>Report Template Experience Upgrades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7"/>
          <p:cNvSpPr/>
          <p:nvPr/>
        </p:nvSpPr>
        <p:spPr>
          <a:xfrm>
            <a:off x="548640" y="1417320"/>
            <a:ext cx="10058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6B80"/>
              </a:buClr>
              <a:buSzPts val="1450"/>
              <a:buFont typeface="Proxima Nova"/>
              <a:buNone/>
            </a:pPr>
            <a:r>
              <a:rPr lang="en-US" sz="145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Better image cropping &amp; placement tools, with live preview — so finalizing a report page no longer requires Cropping Services or a full proof run for minor edits.</a:t>
            </a:r>
            <a:endParaRPr sz="1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7"/>
          <p:cNvSpPr/>
          <p:nvPr/>
        </p:nvSpPr>
        <p:spPr>
          <a:xfrm>
            <a:off x="548640" y="2286000"/>
            <a:ext cx="5303520" cy="3749040"/>
          </a:xfrm>
          <a:prstGeom prst="roundRect">
            <a:avLst>
              <a:gd name="adj" fmla="val 1951"/>
            </a:avLst>
          </a:prstGeom>
          <a:solidFill>
            <a:srgbClr val="FDECEC"/>
          </a:solidFill>
          <a:ln w="12700" cap="flat" cmpd="sng">
            <a:solidFill>
              <a:srgbClr val="F4C9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7"/>
          <p:cNvSpPr/>
          <p:nvPr/>
        </p:nvSpPr>
        <p:spPr>
          <a:xfrm>
            <a:off x="822960" y="2514600"/>
            <a:ext cx="47548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A4B54"/>
              </a:buClr>
              <a:buSzPts val="1100"/>
              <a:buFont typeface="Proxima Nova"/>
              <a:buNone/>
            </a:pPr>
            <a:r>
              <a:rPr lang="en-US" sz="1100" b="1">
                <a:solidFill>
                  <a:srgbClr val="EA4B54"/>
                </a:solidFill>
                <a:latin typeface="Proxima Nova"/>
                <a:ea typeface="Proxima Nova"/>
                <a:cs typeface="Proxima Nova"/>
                <a:sym typeface="Proxima Nova"/>
              </a:rPr>
              <a:t>TODAY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Google Shape;137;p7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672" y="2990088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7"/>
          <p:cNvSpPr/>
          <p:nvPr/>
        </p:nvSpPr>
        <p:spPr>
          <a:xfrm>
            <a:off x="1143000" y="2971800"/>
            <a:ext cx="438912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1200"/>
              <a:buFont typeface="Proxima Nova"/>
              <a:buNone/>
            </a:pPr>
            <a:r>
              <a:rPr lang="en-US" sz="1200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Cropping &amp; placement require submitting a request to Cropping Services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p7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672" y="3739896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7"/>
          <p:cNvSpPr/>
          <p:nvPr/>
        </p:nvSpPr>
        <p:spPr>
          <a:xfrm>
            <a:off x="1143000" y="3721608"/>
            <a:ext cx="438912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1200"/>
              <a:buFont typeface="Proxima Nova"/>
              <a:buNone/>
            </a:pPr>
            <a:r>
              <a:rPr lang="en-US" sz="1200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Hard to fine-tune image position without outside help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" name="Google Shape;141;p7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672" y="4489704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7"/>
          <p:cNvSpPr/>
          <p:nvPr/>
        </p:nvSpPr>
        <p:spPr>
          <a:xfrm>
            <a:off x="1143000" y="4471416"/>
            <a:ext cx="438912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1200"/>
              <a:buFont typeface="Proxima Nova"/>
              <a:buNone/>
            </a:pPr>
            <a:r>
              <a:rPr lang="en-US" sz="1200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Users run a full proof just to see how a minor edit will render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" name="Google Shape;143;p7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672" y="5239512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7"/>
          <p:cNvSpPr/>
          <p:nvPr/>
        </p:nvSpPr>
        <p:spPr>
          <a:xfrm>
            <a:off x="1143000" y="5221224"/>
            <a:ext cx="438912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1200"/>
              <a:buFont typeface="Proxima Nova"/>
              <a:buNone/>
            </a:pPr>
            <a:r>
              <a:rPr lang="en-US" sz="1200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Slower turnaround for last-minute report changes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7"/>
          <p:cNvSpPr/>
          <p:nvPr/>
        </p:nvSpPr>
        <p:spPr>
          <a:xfrm>
            <a:off x="6309360" y="2286000"/>
            <a:ext cx="5303520" cy="3749040"/>
          </a:xfrm>
          <a:prstGeom prst="roundRect">
            <a:avLst>
              <a:gd name="adj" fmla="val 1951"/>
            </a:avLst>
          </a:prstGeom>
          <a:solidFill>
            <a:srgbClr val="E6F5F3"/>
          </a:solidFill>
          <a:ln w="12700" cap="flat" cmpd="sng">
            <a:solidFill>
              <a:srgbClr val="0089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7"/>
          <p:cNvSpPr/>
          <p:nvPr/>
        </p:nvSpPr>
        <p:spPr>
          <a:xfrm>
            <a:off x="6583680" y="2514600"/>
            <a:ext cx="47548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89A0"/>
              </a:buClr>
              <a:buSzPts val="1100"/>
              <a:buFont typeface="Proxima Nova"/>
              <a:buNone/>
            </a:pPr>
            <a:r>
              <a:rPr lang="en-US" sz="1100" b="1" dirty="0">
                <a:solidFill>
                  <a:srgbClr val="0089A0"/>
                </a:solidFill>
                <a:latin typeface="Proxima Nova"/>
                <a:ea typeface="Proxima Nova"/>
                <a:cs typeface="Proxima Nova"/>
                <a:sym typeface="Proxima Nova"/>
              </a:rPr>
              <a:t>COMING SOON</a:t>
            </a: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7" name="Google Shape;147;p7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65392" y="2990088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7"/>
          <p:cNvSpPr/>
          <p:nvPr/>
        </p:nvSpPr>
        <p:spPr>
          <a:xfrm>
            <a:off x="6903720" y="2971800"/>
            <a:ext cx="438912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1200"/>
              <a:buFont typeface="Proxima Nova"/>
              <a:buNone/>
            </a:pPr>
            <a:r>
              <a:rPr lang="en-US" sz="1200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Built-in cropping &amp; placement tools, directly in the template editor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p7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65392" y="3739896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7"/>
          <p:cNvSpPr/>
          <p:nvPr/>
        </p:nvSpPr>
        <p:spPr>
          <a:xfrm>
            <a:off x="6903720" y="3721608"/>
            <a:ext cx="438912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1200"/>
              <a:buFont typeface="Proxima Nova"/>
              <a:buNone/>
            </a:pPr>
            <a:r>
              <a:rPr lang="en-US" sz="1200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Real-time feedback as you adjust an image on the page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" name="Google Shape;151;p7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65392" y="4489704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7"/>
          <p:cNvSpPr/>
          <p:nvPr/>
        </p:nvSpPr>
        <p:spPr>
          <a:xfrm>
            <a:off x="6903720" y="4471416"/>
            <a:ext cx="438912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1200"/>
              <a:buFont typeface="Proxima Nova"/>
              <a:buNone/>
            </a:pPr>
            <a:r>
              <a:rPr lang="en-US" sz="1200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Live page preview reflects edits instantly — no proof required for minor changes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" name="Google Shape;153;p7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65392" y="5239512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7"/>
          <p:cNvSpPr/>
          <p:nvPr/>
        </p:nvSpPr>
        <p:spPr>
          <a:xfrm>
            <a:off x="6903720" y="5221224"/>
            <a:ext cx="438912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1200"/>
              <a:buFont typeface="Proxima Nova"/>
              <a:buNone/>
            </a:pPr>
            <a:r>
              <a:rPr lang="en-US" sz="1200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Users finalize report pages independently, faster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" name="Google Shape;155;p7" descr="/home/claude/assets/logo_small_dark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00700" y="6473952"/>
            <a:ext cx="960120" cy="12376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7"/>
          <p:cNvSpPr/>
          <p:nvPr/>
        </p:nvSpPr>
        <p:spPr>
          <a:xfrm>
            <a:off x="11430000" y="6355080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B6B80"/>
              </a:buClr>
              <a:buSzPts val="1000"/>
              <a:buFont typeface="Proxima Nova"/>
              <a:buNone/>
            </a:pPr>
            <a:r>
              <a:rPr lang="en-US" sz="100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8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8"/>
          <p:cNvSpPr/>
          <p:nvPr/>
        </p:nvSpPr>
        <p:spPr>
          <a:xfrm>
            <a:off x="548640" y="41148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51F99"/>
              </a:buClr>
              <a:buSzPts val="1300"/>
              <a:buFont typeface="Proxima Nova"/>
              <a:buNone/>
            </a:pPr>
            <a:r>
              <a:rPr lang="en-US" sz="1300" b="1">
                <a:solidFill>
                  <a:srgbClr val="451F99"/>
                </a:solidFill>
                <a:latin typeface="Proxima Nova"/>
                <a:ea typeface="Proxima Nova"/>
                <a:cs typeface="Proxima Nova"/>
                <a:sym typeface="Proxima Nova"/>
              </a:rPr>
              <a:t>WE WANT YOUR INPUT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8"/>
          <p:cNvSpPr/>
          <p:nvPr/>
        </p:nvSpPr>
        <p:spPr>
          <a:xfrm>
            <a:off x="548640" y="777240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2600"/>
              <a:buFont typeface="Fraunces Black"/>
              <a:buNone/>
            </a:pPr>
            <a:r>
              <a:rPr lang="en-US" sz="2600" b="1">
                <a:solidFill>
                  <a:srgbClr val="242436"/>
                </a:solidFill>
                <a:latin typeface="Fraunces Black"/>
                <a:ea typeface="Fraunces Black"/>
                <a:cs typeface="Fraunces Black"/>
                <a:sym typeface="Fraunces Black"/>
              </a:rPr>
              <a:t>In Discovery — Sign Up to Give Feedback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8"/>
          <p:cNvSpPr/>
          <p:nvPr/>
        </p:nvSpPr>
        <p:spPr>
          <a:xfrm>
            <a:off x="548640" y="1371600"/>
            <a:ext cx="10058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6B80"/>
              </a:buClr>
              <a:buSzPts val="1400"/>
              <a:buFont typeface="Proxima Nova"/>
              <a:buNone/>
            </a:pPr>
            <a:r>
              <a:rPr lang="en-US" sz="140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These items are earlier in the pipeline — we're gathering feedback and would love customer participation before they're built.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8"/>
          <p:cNvSpPr/>
          <p:nvPr/>
        </p:nvSpPr>
        <p:spPr>
          <a:xfrm>
            <a:off x="548640" y="2194560"/>
            <a:ext cx="2526030" cy="3200400"/>
          </a:xfrm>
          <a:prstGeom prst="roundRect">
            <a:avLst>
              <a:gd name="adj" fmla="val 2896"/>
            </a:avLst>
          </a:prstGeom>
          <a:solidFill>
            <a:srgbClr val="F7E9DB"/>
          </a:solidFill>
          <a:ln>
            <a:noFill/>
          </a:ln>
          <a:effectLst>
            <a:outerShdw blurRad="76200" dist="25400" dir="2700000" algn="bl" rotWithShape="0">
              <a:srgbClr val="000000">
                <a:alpha val="7843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8"/>
          <p:cNvSpPr/>
          <p:nvPr/>
        </p:nvSpPr>
        <p:spPr>
          <a:xfrm>
            <a:off x="1514475" y="2468880"/>
            <a:ext cx="594360" cy="594360"/>
          </a:xfrm>
          <a:prstGeom prst="ellipse">
            <a:avLst/>
          </a:prstGeom>
          <a:solidFill>
            <a:srgbClr val="445BF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Google Shape;167;p8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69009" y="2623414"/>
            <a:ext cx="285293" cy="285293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8"/>
          <p:cNvSpPr/>
          <p:nvPr/>
        </p:nvSpPr>
        <p:spPr>
          <a:xfrm>
            <a:off x="731520" y="3200400"/>
            <a:ext cx="2160270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1250"/>
              <a:buFont typeface="Proxima Nova"/>
              <a:buNone/>
            </a:pPr>
            <a:r>
              <a:rPr lang="en-US" sz="1250" b="1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Page Ordering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8"/>
          <p:cNvSpPr/>
          <p:nvPr/>
        </p:nvSpPr>
        <p:spPr>
          <a:xfrm>
            <a:off x="731520" y="3886200"/>
            <a:ext cx="216027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B6B80"/>
              </a:buClr>
              <a:buSzPts val="1050"/>
              <a:buFont typeface="Proxima Nova"/>
              <a:buNone/>
            </a:pPr>
            <a:r>
              <a:rPr lang="en-US" sz="105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More flexible control over the order pages appear within a report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8"/>
          <p:cNvSpPr/>
          <p:nvPr/>
        </p:nvSpPr>
        <p:spPr>
          <a:xfrm>
            <a:off x="3394710" y="2194560"/>
            <a:ext cx="2526030" cy="3200400"/>
          </a:xfrm>
          <a:prstGeom prst="roundRect">
            <a:avLst>
              <a:gd name="adj" fmla="val 2896"/>
            </a:avLst>
          </a:prstGeom>
          <a:solidFill>
            <a:srgbClr val="F7E9DB"/>
          </a:solidFill>
          <a:ln>
            <a:noFill/>
          </a:ln>
          <a:effectLst>
            <a:outerShdw blurRad="76200" dist="25400" dir="2700000" algn="bl" rotWithShape="0">
              <a:srgbClr val="000000">
                <a:alpha val="7843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8"/>
          <p:cNvSpPr/>
          <p:nvPr/>
        </p:nvSpPr>
        <p:spPr>
          <a:xfrm>
            <a:off x="4360545" y="2468880"/>
            <a:ext cx="594360" cy="594360"/>
          </a:xfrm>
          <a:prstGeom prst="ellipse">
            <a:avLst/>
          </a:prstGeom>
          <a:solidFill>
            <a:srgbClr val="2ABF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Google Shape;172;p8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5079" y="2623414"/>
            <a:ext cx="285293" cy="285293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8"/>
          <p:cNvSpPr/>
          <p:nvPr/>
        </p:nvSpPr>
        <p:spPr>
          <a:xfrm>
            <a:off x="3577590" y="3200400"/>
            <a:ext cx="2160270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1250"/>
              <a:buFont typeface="Proxima Nova"/>
              <a:buNone/>
            </a:pPr>
            <a:r>
              <a:rPr lang="en-US" sz="1250" b="1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Footer Setting Options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8"/>
          <p:cNvSpPr/>
          <p:nvPr/>
        </p:nvSpPr>
        <p:spPr>
          <a:xfrm>
            <a:off x="3577590" y="3886200"/>
            <a:ext cx="216027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B6B80"/>
              </a:buClr>
              <a:buSzPts val="1050"/>
              <a:buFont typeface="Proxima Nova"/>
              <a:buNone/>
            </a:pPr>
            <a:r>
              <a:rPr lang="en-US" sz="105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Additional configuration for footer content across report templates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8"/>
          <p:cNvSpPr/>
          <p:nvPr/>
        </p:nvSpPr>
        <p:spPr>
          <a:xfrm>
            <a:off x="6240780" y="2194560"/>
            <a:ext cx="2526030" cy="3200400"/>
          </a:xfrm>
          <a:prstGeom prst="roundRect">
            <a:avLst>
              <a:gd name="adj" fmla="val 2896"/>
            </a:avLst>
          </a:prstGeom>
          <a:solidFill>
            <a:srgbClr val="F7E9DB"/>
          </a:solidFill>
          <a:ln>
            <a:noFill/>
          </a:ln>
          <a:effectLst>
            <a:outerShdw blurRad="76200" dist="25400" dir="2700000" algn="bl" rotWithShape="0">
              <a:srgbClr val="000000">
                <a:alpha val="7843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8"/>
          <p:cNvSpPr/>
          <p:nvPr/>
        </p:nvSpPr>
        <p:spPr>
          <a:xfrm>
            <a:off x="7206615" y="2468880"/>
            <a:ext cx="594360" cy="594360"/>
          </a:xfrm>
          <a:prstGeom prst="ellipse">
            <a:avLst/>
          </a:prstGeom>
          <a:solidFill>
            <a:srgbClr val="995CD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" name="Google Shape;177;p8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61149" y="2623414"/>
            <a:ext cx="285293" cy="285293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8"/>
          <p:cNvSpPr/>
          <p:nvPr/>
        </p:nvSpPr>
        <p:spPr>
          <a:xfrm>
            <a:off x="6423660" y="3200400"/>
            <a:ext cx="2160270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1250"/>
              <a:buFont typeface="Proxima Nova"/>
              <a:buNone/>
            </a:pPr>
            <a:r>
              <a:rPr lang="en-US" sz="1250" b="1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Recipient List Header Flexibility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8"/>
          <p:cNvSpPr/>
          <p:nvPr/>
        </p:nvSpPr>
        <p:spPr>
          <a:xfrm>
            <a:off x="6423660" y="3886200"/>
            <a:ext cx="216027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B6B80"/>
              </a:buClr>
              <a:buSzPts val="1050"/>
              <a:buFont typeface="Proxima Nova"/>
              <a:buNone/>
            </a:pPr>
            <a:r>
              <a:rPr lang="en-US" sz="105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Phase 1 — more flexible header options for recipient lists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8"/>
          <p:cNvSpPr/>
          <p:nvPr/>
        </p:nvSpPr>
        <p:spPr>
          <a:xfrm>
            <a:off x="9086850" y="2194560"/>
            <a:ext cx="2526030" cy="3200400"/>
          </a:xfrm>
          <a:prstGeom prst="roundRect">
            <a:avLst>
              <a:gd name="adj" fmla="val 2896"/>
            </a:avLst>
          </a:prstGeom>
          <a:solidFill>
            <a:srgbClr val="F7E9DB"/>
          </a:solidFill>
          <a:ln>
            <a:noFill/>
          </a:ln>
          <a:effectLst>
            <a:outerShdw blurRad="76200" dist="25400" dir="2700000" algn="bl" rotWithShape="0">
              <a:srgbClr val="000000">
                <a:alpha val="7843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8"/>
          <p:cNvSpPr/>
          <p:nvPr/>
        </p:nvSpPr>
        <p:spPr>
          <a:xfrm>
            <a:off x="10052685" y="2468880"/>
            <a:ext cx="594360" cy="594360"/>
          </a:xfrm>
          <a:prstGeom prst="ellipse">
            <a:avLst/>
          </a:prstGeom>
          <a:solidFill>
            <a:srgbClr val="FF946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2" name="Google Shape;182;p8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207219" y="2623414"/>
            <a:ext cx="285293" cy="285293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8"/>
          <p:cNvSpPr/>
          <p:nvPr/>
        </p:nvSpPr>
        <p:spPr>
          <a:xfrm>
            <a:off x="9269730" y="3200400"/>
            <a:ext cx="2160270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1250"/>
              <a:buFont typeface="Proxima Nova"/>
              <a:buNone/>
            </a:pPr>
            <a:r>
              <a:rPr lang="en-US" sz="1250" b="1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Signature Photo on Message Page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8"/>
          <p:cNvSpPr/>
          <p:nvPr/>
        </p:nvSpPr>
        <p:spPr>
          <a:xfrm>
            <a:off x="9269730" y="3886200"/>
            <a:ext cx="216027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B6B80"/>
              </a:buClr>
              <a:buSzPts val="1050"/>
              <a:buFont typeface="Proxima Nova"/>
              <a:buNone/>
            </a:pPr>
            <a:r>
              <a:rPr lang="en-US" sz="105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Ability to include a signature photo within the message page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8"/>
          <p:cNvSpPr/>
          <p:nvPr/>
        </p:nvSpPr>
        <p:spPr>
          <a:xfrm>
            <a:off x="548640" y="5623560"/>
            <a:ext cx="11064240" cy="594360"/>
          </a:xfrm>
          <a:prstGeom prst="roundRect">
            <a:avLst>
              <a:gd name="adj" fmla="val 9231"/>
            </a:avLst>
          </a:prstGeom>
          <a:solidFill>
            <a:srgbClr val="D8C0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" name="Google Shape;186;p8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77240" y="576072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8"/>
          <p:cNvSpPr/>
          <p:nvPr/>
        </p:nvSpPr>
        <p:spPr>
          <a:xfrm>
            <a:off x="1234440" y="5623560"/>
            <a:ext cx="10149840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 i="1">
                <a:solidFill>
                  <a:srgbClr val="451F99"/>
                </a:solidFill>
                <a:latin typeface="Proxima Nova"/>
                <a:ea typeface="Proxima Nova"/>
                <a:cs typeface="Proxima Nova"/>
                <a:sym typeface="Proxima Nova"/>
              </a:rPr>
              <a:t>Want to weigh in on any of these? Please book time with Senior Product Manager </a:t>
            </a:r>
            <a:r>
              <a:rPr lang="en-US" sz="1250" i="1" u="sng">
                <a:solidFill>
                  <a:srgbClr val="451F99"/>
                </a:solidFill>
                <a:latin typeface="Proxima Nova"/>
                <a:ea typeface="Proxima Nova"/>
                <a:cs typeface="Proxima Nova"/>
                <a:sym typeface="Proxima Nova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https://calendar.app.google/hAujDNCkoPHbuDKn6</a:t>
            </a:r>
            <a:r>
              <a:rPr lang="en-US" sz="1250" i="1">
                <a:solidFill>
                  <a:srgbClr val="451F99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8" name="Google Shape;188;p8" descr="/home/claude/assets/logo_small_dark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600700" y="6473952"/>
            <a:ext cx="960120" cy="12376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8"/>
          <p:cNvSpPr/>
          <p:nvPr/>
        </p:nvSpPr>
        <p:spPr>
          <a:xfrm>
            <a:off x="11430000" y="6355080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B6B80"/>
              </a:buClr>
              <a:buSzPts val="1000"/>
              <a:buFont typeface="Proxima Nova"/>
              <a:buNone/>
            </a:pPr>
            <a:r>
              <a:rPr lang="en-US" sz="100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9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9" descr="/home/claude/assets/bg_blu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6152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9"/>
          <p:cNvSpPr/>
          <p:nvPr/>
        </p:nvSpPr>
        <p:spPr>
          <a:xfrm>
            <a:off x="822960" y="1992573"/>
            <a:ext cx="7315200" cy="100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4200"/>
              <a:buFont typeface="Fraunces Black"/>
              <a:buNone/>
            </a:pPr>
            <a:r>
              <a:rPr lang="en-US" sz="4200" b="1">
                <a:solidFill>
                  <a:srgbClr val="242436"/>
                </a:solidFill>
                <a:latin typeface="Fraunces Black"/>
                <a:ea typeface="Fraunces Black"/>
                <a:cs typeface="Fraunces Black"/>
                <a:sym typeface="Fraunces Black"/>
              </a:rPr>
              <a:t>Questions?</a:t>
            </a:r>
            <a:endParaRPr sz="4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9"/>
          <p:cNvSpPr/>
          <p:nvPr/>
        </p:nvSpPr>
        <p:spPr>
          <a:xfrm>
            <a:off x="822960" y="2893325"/>
            <a:ext cx="8430222" cy="1261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42436"/>
              </a:buClr>
              <a:buSzPts val="1500"/>
              <a:buFont typeface="Proxima Nova"/>
              <a:buNone/>
            </a:pPr>
            <a:r>
              <a:rPr lang="en-US" sz="1500" dirty="0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Use the Support widget in your Impact database or email </a:t>
            </a:r>
            <a:r>
              <a:rPr lang="en-US" sz="1500" u="sng" dirty="0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4"/>
              </a:rPr>
              <a:t>support.impact@evertrue.com</a:t>
            </a:r>
            <a:r>
              <a:rPr lang="en-US" sz="1500" dirty="0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 for help.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endParaRPr sz="1500" dirty="0">
              <a:solidFill>
                <a:srgbClr val="242436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lvl="0">
              <a:buClr>
                <a:srgbClr val="242436"/>
              </a:buClr>
              <a:buSzPts val="1500"/>
            </a:pPr>
            <a:r>
              <a:rPr lang="en-US" sz="1500" dirty="0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Roadmap Feedback: </a:t>
            </a:r>
            <a:r>
              <a:rPr lang="en-US" sz="1500" u="sng" dirty="0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https://evertrue.fibery.io/@public/forms/EcRrGvsV </a:t>
            </a:r>
          </a:p>
          <a:p>
            <a:pPr lvl="0">
              <a:buClr>
                <a:srgbClr val="242436"/>
              </a:buClr>
              <a:buSzPts val="1500"/>
            </a:pPr>
            <a:r>
              <a:rPr lang="en-US" sz="1500" dirty="0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or schedule a 30- minute meeting with our Sr. Product Manager: </a:t>
            </a:r>
            <a:r>
              <a:rPr lang="en-US" sz="1500" u="sng" dirty="0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https://calendar.app.google/hAujDNCkoPHbuDKn6</a:t>
            </a:r>
            <a:r>
              <a:rPr lang="en-US" sz="1500" dirty="0">
                <a:solidFill>
                  <a:srgbClr val="242436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 sz="1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8" name="Google Shape;198;p9" descr="/home/claude/assets/squiggl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2960" y="4155240"/>
            <a:ext cx="1188721" cy="177611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9"/>
          <p:cNvSpPr/>
          <p:nvPr/>
        </p:nvSpPr>
        <p:spPr>
          <a:xfrm>
            <a:off x="822960" y="4639230"/>
            <a:ext cx="73152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D3D52"/>
              </a:buClr>
              <a:buSzPts val="1300"/>
              <a:buFont typeface="Proxima Nova"/>
              <a:buNone/>
            </a:pPr>
            <a:r>
              <a:rPr lang="en-US" i="1">
                <a:solidFill>
                  <a:srgbClr val="3D3D52"/>
                </a:solidFill>
                <a:latin typeface="Proxima Nova"/>
                <a:ea typeface="Proxima Nova"/>
                <a:cs typeface="Proxima Nova"/>
                <a:sym typeface="Proxima Nova"/>
              </a:rPr>
              <a:t>Thank you for joining us today!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" name="Google Shape;200;p9" descr="/home/claude/assets/logo_small_dark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600700" y="6473952"/>
            <a:ext cx="960120" cy="123765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9"/>
          <p:cNvSpPr/>
          <p:nvPr/>
        </p:nvSpPr>
        <p:spPr>
          <a:xfrm>
            <a:off x="11430000" y="6355080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B6B80"/>
              </a:buClr>
              <a:buSzPts val="1000"/>
              <a:buFont typeface="Proxima Nova"/>
              <a:buNone/>
            </a:pPr>
            <a:r>
              <a:rPr lang="en-US" sz="1000">
                <a:solidFill>
                  <a:srgbClr val="6B6B80"/>
                </a:solidFill>
                <a:latin typeface="Proxima Nova"/>
                <a:ea typeface="Proxima Nova"/>
                <a:cs typeface="Proxima Nova"/>
                <a:sym typeface="Proxima Nova"/>
              </a:rPr>
              <a:t>10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1662</TotalTime>
  <Words>1000</Words>
  <Application>Microsoft Office PowerPoint</Application>
  <PresentationFormat>Widescreen</PresentationFormat>
  <Paragraphs>100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Fraunces Black</vt:lpstr>
      <vt:lpstr>Calibri</vt:lpstr>
      <vt:lpstr>Proxima Nova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EverTrue Product</dc:creator>
  <cp:lastModifiedBy>Emily Bloomer</cp:lastModifiedBy>
  <cp:revision>2</cp:revision>
  <dcterms:created xsi:type="dcterms:W3CDTF">2026-06-30T16:22:37Z</dcterms:created>
  <dcterms:modified xsi:type="dcterms:W3CDTF">2026-07-01T22:01:22Z</dcterms:modified>
</cp:coreProperties>
</file>